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/>
    <p:restoredTop sz="94694"/>
  </p:normalViewPr>
  <p:slideViewPr>
    <p:cSldViewPr snapToGrid="0">
      <p:cViewPr varScale="1">
        <p:scale>
          <a:sx n="121" d="100"/>
          <a:sy n="121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DC5C40-A361-427B-97EA-C1D0864CAED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ECA7CF-C675-4AE7-B22A-C454B8724CE8}">
      <dgm:prSet/>
      <dgm:spPr/>
      <dgm:t>
        <a:bodyPr/>
        <a:lstStyle/>
        <a:p>
          <a:r>
            <a:rPr lang="en-US" dirty="0"/>
            <a:t>It’s possible that it doesn’t use the whole [-127, 127] range, e.g., </a:t>
          </a:r>
          <a:r>
            <a:rPr lang="en-US" dirty="0" err="1"/>
            <a:t>ReLU</a:t>
          </a:r>
          <a:r>
            <a:rPr lang="en-US" dirty="0"/>
            <a:t> uses only [0, 127].</a:t>
          </a:r>
        </a:p>
      </dgm:t>
    </dgm:pt>
    <dgm:pt modelId="{D70621B6-0F46-4216-B2F6-6D62202DF622}" type="parTrans" cxnId="{CD6696B2-2F61-458E-8892-6CE4E52EEA47}">
      <dgm:prSet/>
      <dgm:spPr/>
      <dgm:t>
        <a:bodyPr/>
        <a:lstStyle/>
        <a:p>
          <a:endParaRPr lang="en-US"/>
        </a:p>
      </dgm:t>
    </dgm:pt>
    <dgm:pt modelId="{4363F445-F999-41E2-92F6-3431EE1B0BA8}" type="sibTrans" cxnId="{CD6696B2-2F61-458E-8892-6CE4E52EEA47}">
      <dgm:prSet/>
      <dgm:spPr/>
      <dgm:t>
        <a:bodyPr/>
        <a:lstStyle/>
        <a:p>
          <a:endParaRPr lang="en-US"/>
        </a:p>
      </dgm:t>
    </dgm:pt>
    <dgm:pt modelId="{FEF317EA-81BB-452F-8C24-5B158984D767}">
      <dgm:prSet/>
      <dgm:spPr/>
      <dgm:t>
        <a:bodyPr/>
        <a:lstStyle/>
        <a:p>
          <a:r>
            <a:rPr lang="en-US" dirty="0"/>
            <a:t>Sensitive to outliers. Why?</a:t>
          </a:r>
        </a:p>
      </dgm:t>
    </dgm:pt>
    <dgm:pt modelId="{AC6AB456-FAA6-4664-A66E-93F699A94499}" type="parTrans" cxnId="{84025B34-4A27-4C48-9380-63B74EB6428A}">
      <dgm:prSet/>
      <dgm:spPr/>
      <dgm:t>
        <a:bodyPr/>
        <a:lstStyle/>
        <a:p>
          <a:endParaRPr lang="en-US"/>
        </a:p>
      </dgm:t>
    </dgm:pt>
    <dgm:pt modelId="{D0076B78-EEAB-49BC-93E2-E4F60C94A122}" type="sibTrans" cxnId="{84025B34-4A27-4C48-9380-63B74EB6428A}">
      <dgm:prSet/>
      <dgm:spPr/>
      <dgm:t>
        <a:bodyPr/>
        <a:lstStyle/>
        <a:p>
          <a:endParaRPr lang="en-US"/>
        </a:p>
      </dgm:t>
    </dgm:pt>
    <dgm:pt modelId="{0AF8912A-7A3A-614E-AFA4-4B103D773905}" type="pres">
      <dgm:prSet presAssocID="{FCDC5C40-A361-427B-97EA-C1D0864CAED0}" presName="vert0" presStyleCnt="0">
        <dgm:presLayoutVars>
          <dgm:dir/>
          <dgm:animOne val="branch"/>
          <dgm:animLvl val="lvl"/>
        </dgm:presLayoutVars>
      </dgm:prSet>
      <dgm:spPr/>
    </dgm:pt>
    <dgm:pt modelId="{A1983976-28AE-444A-9C13-523610A637ED}" type="pres">
      <dgm:prSet presAssocID="{7BECA7CF-C675-4AE7-B22A-C454B8724CE8}" presName="thickLine" presStyleLbl="alignNode1" presStyleIdx="0" presStyleCnt="2"/>
      <dgm:spPr/>
    </dgm:pt>
    <dgm:pt modelId="{38BA9AED-E805-6446-9DE6-DB59553D6AAE}" type="pres">
      <dgm:prSet presAssocID="{7BECA7CF-C675-4AE7-B22A-C454B8724CE8}" presName="horz1" presStyleCnt="0"/>
      <dgm:spPr/>
    </dgm:pt>
    <dgm:pt modelId="{4B633558-2AE3-0D42-A9D2-CC3FB35F922A}" type="pres">
      <dgm:prSet presAssocID="{7BECA7CF-C675-4AE7-B22A-C454B8724CE8}" presName="tx1" presStyleLbl="revTx" presStyleIdx="0" presStyleCnt="2"/>
      <dgm:spPr/>
    </dgm:pt>
    <dgm:pt modelId="{99FA2C23-340D-5840-8B3D-E19859DED7B8}" type="pres">
      <dgm:prSet presAssocID="{7BECA7CF-C675-4AE7-B22A-C454B8724CE8}" presName="vert1" presStyleCnt="0"/>
      <dgm:spPr/>
    </dgm:pt>
    <dgm:pt modelId="{552AF80F-80E0-8140-A0B0-025DF80F3D70}" type="pres">
      <dgm:prSet presAssocID="{FEF317EA-81BB-452F-8C24-5B158984D767}" presName="thickLine" presStyleLbl="alignNode1" presStyleIdx="1" presStyleCnt="2"/>
      <dgm:spPr/>
    </dgm:pt>
    <dgm:pt modelId="{43E587F9-780A-B943-95D3-0BEEF9B9F178}" type="pres">
      <dgm:prSet presAssocID="{FEF317EA-81BB-452F-8C24-5B158984D767}" presName="horz1" presStyleCnt="0"/>
      <dgm:spPr/>
    </dgm:pt>
    <dgm:pt modelId="{04FA5EE9-16F9-3F4B-8A45-438B19438E2B}" type="pres">
      <dgm:prSet presAssocID="{FEF317EA-81BB-452F-8C24-5B158984D767}" presName="tx1" presStyleLbl="revTx" presStyleIdx="1" presStyleCnt="2"/>
      <dgm:spPr/>
    </dgm:pt>
    <dgm:pt modelId="{E93E9895-9A02-B448-A543-51848E247972}" type="pres">
      <dgm:prSet presAssocID="{FEF317EA-81BB-452F-8C24-5B158984D767}" presName="vert1" presStyleCnt="0"/>
      <dgm:spPr/>
    </dgm:pt>
  </dgm:ptLst>
  <dgm:cxnLst>
    <dgm:cxn modelId="{84025B34-4A27-4C48-9380-63B74EB6428A}" srcId="{FCDC5C40-A361-427B-97EA-C1D0864CAED0}" destId="{FEF317EA-81BB-452F-8C24-5B158984D767}" srcOrd="1" destOrd="0" parTransId="{AC6AB456-FAA6-4664-A66E-93F699A94499}" sibTransId="{D0076B78-EEAB-49BC-93E2-E4F60C94A122}"/>
    <dgm:cxn modelId="{B6CA0D41-7B56-8543-894F-A5240DFD67EC}" type="presOf" srcId="{FEF317EA-81BB-452F-8C24-5B158984D767}" destId="{04FA5EE9-16F9-3F4B-8A45-438B19438E2B}" srcOrd="0" destOrd="0" presId="urn:microsoft.com/office/officeart/2008/layout/LinedList"/>
    <dgm:cxn modelId="{A3BE2196-C918-5E41-8414-ADC606366ACF}" type="presOf" srcId="{FCDC5C40-A361-427B-97EA-C1D0864CAED0}" destId="{0AF8912A-7A3A-614E-AFA4-4B103D773905}" srcOrd="0" destOrd="0" presId="urn:microsoft.com/office/officeart/2008/layout/LinedList"/>
    <dgm:cxn modelId="{04857B9F-9755-544E-B2CB-D6C262F97B8E}" type="presOf" srcId="{7BECA7CF-C675-4AE7-B22A-C454B8724CE8}" destId="{4B633558-2AE3-0D42-A9D2-CC3FB35F922A}" srcOrd="0" destOrd="0" presId="urn:microsoft.com/office/officeart/2008/layout/LinedList"/>
    <dgm:cxn modelId="{CD6696B2-2F61-458E-8892-6CE4E52EEA47}" srcId="{FCDC5C40-A361-427B-97EA-C1D0864CAED0}" destId="{7BECA7CF-C675-4AE7-B22A-C454B8724CE8}" srcOrd="0" destOrd="0" parTransId="{D70621B6-0F46-4216-B2F6-6D62202DF622}" sibTransId="{4363F445-F999-41E2-92F6-3431EE1B0BA8}"/>
    <dgm:cxn modelId="{1653A32B-C778-814E-AF26-8FFA1ABE9709}" type="presParOf" srcId="{0AF8912A-7A3A-614E-AFA4-4B103D773905}" destId="{A1983976-28AE-444A-9C13-523610A637ED}" srcOrd="0" destOrd="0" presId="urn:microsoft.com/office/officeart/2008/layout/LinedList"/>
    <dgm:cxn modelId="{AC1532DA-7EDB-8B41-9C39-D4AAC0443D48}" type="presParOf" srcId="{0AF8912A-7A3A-614E-AFA4-4B103D773905}" destId="{38BA9AED-E805-6446-9DE6-DB59553D6AAE}" srcOrd="1" destOrd="0" presId="urn:microsoft.com/office/officeart/2008/layout/LinedList"/>
    <dgm:cxn modelId="{00859AAB-56E9-CD46-B27D-3F23EB84F7B8}" type="presParOf" srcId="{38BA9AED-E805-6446-9DE6-DB59553D6AAE}" destId="{4B633558-2AE3-0D42-A9D2-CC3FB35F922A}" srcOrd="0" destOrd="0" presId="urn:microsoft.com/office/officeart/2008/layout/LinedList"/>
    <dgm:cxn modelId="{D59670D8-B304-5D4A-A1E3-CAAFB1642B24}" type="presParOf" srcId="{38BA9AED-E805-6446-9DE6-DB59553D6AAE}" destId="{99FA2C23-340D-5840-8B3D-E19859DED7B8}" srcOrd="1" destOrd="0" presId="urn:microsoft.com/office/officeart/2008/layout/LinedList"/>
    <dgm:cxn modelId="{E624E9B3-9A71-414A-B86A-728C4C063CB1}" type="presParOf" srcId="{0AF8912A-7A3A-614E-AFA4-4B103D773905}" destId="{552AF80F-80E0-8140-A0B0-025DF80F3D70}" srcOrd="2" destOrd="0" presId="urn:microsoft.com/office/officeart/2008/layout/LinedList"/>
    <dgm:cxn modelId="{D3D47339-54B1-784B-B164-C4F780DF389B}" type="presParOf" srcId="{0AF8912A-7A3A-614E-AFA4-4B103D773905}" destId="{43E587F9-780A-B943-95D3-0BEEF9B9F178}" srcOrd="3" destOrd="0" presId="urn:microsoft.com/office/officeart/2008/layout/LinedList"/>
    <dgm:cxn modelId="{619BFE03-459F-D744-9887-8C476BEA8850}" type="presParOf" srcId="{43E587F9-780A-B943-95D3-0BEEF9B9F178}" destId="{04FA5EE9-16F9-3F4B-8A45-438B19438E2B}" srcOrd="0" destOrd="0" presId="urn:microsoft.com/office/officeart/2008/layout/LinedList"/>
    <dgm:cxn modelId="{7E8582CF-905C-C949-9670-D36AA6E08A70}" type="presParOf" srcId="{43E587F9-780A-B943-95D3-0BEEF9B9F178}" destId="{E93E9895-9A02-B448-A543-51848E2479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DC5C40-A361-427B-97EA-C1D0864CAED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BECA7CF-C675-4AE7-B22A-C454B8724CE8}">
      <dgm:prSet custT="1"/>
      <dgm:spPr/>
      <dgm:t>
        <a:bodyPr/>
        <a:lstStyle/>
        <a:p>
          <a:r>
            <a:rPr lang="en-US" sz="5400" dirty="0"/>
            <a:t>More costly to compute</a:t>
          </a:r>
        </a:p>
      </dgm:t>
    </dgm:pt>
    <dgm:pt modelId="{D70621B6-0F46-4216-B2F6-6D62202DF622}" type="parTrans" cxnId="{CD6696B2-2F61-458E-8892-6CE4E52EEA47}">
      <dgm:prSet/>
      <dgm:spPr/>
      <dgm:t>
        <a:bodyPr/>
        <a:lstStyle/>
        <a:p>
          <a:endParaRPr lang="en-US" sz="1400"/>
        </a:p>
      </dgm:t>
    </dgm:pt>
    <dgm:pt modelId="{4363F445-F999-41E2-92F6-3431EE1B0BA8}" type="sibTrans" cxnId="{CD6696B2-2F61-458E-8892-6CE4E52EEA47}">
      <dgm:prSet/>
      <dgm:spPr/>
      <dgm:t>
        <a:bodyPr/>
        <a:lstStyle/>
        <a:p>
          <a:endParaRPr lang="en-US" sz="1400"/>
        </a:p>
      </dgm:t>
    </dgm:pt>
    <dgm:pt modelId="{FEF317EA-81BB-452F-8C24-5B158984D767}">
      <dgm:prSet custT="1"/>
      <dgm:spPr/>
      <dgm:t>
        <a:bodyPr/>
        <a:lstStyle/>
        <a:p>
          <a:r>
            <a:rPr lang="en-US" sz="5400"/>
            <a:t>Sensitive to outliers</a:t>
          </a:r>
        </a:p>
      </dgm:t>
    </dgm:pt>
    <dgm:pt modelId="{AC6AB456-FAA6-4664-A66E-93F699A94499}" type="parTrans" cxnId="{84025B34-4A27-4C48-9380-63B74EB6428A}">
      <dgm:prSet/>
      <dgm:spPr/>
      <dgm:t>
        <a:bodyPr/>
        <a:lstStyle/>
        <a:p>
          <a:endParaRPr lang="en-US" sz="1400"/>
        </a:p>
      </dgm:t>
    </dgm:pt>
    <dgm:pt modelId="{D0076B78-EEAB-49BC-93E2-E4F60C94A122}" type="sibTrans" cxnId="{84025B34-4A27-4C48-9380-63B74EB6428A}">
      <dgm:prSet/>
      <dgm:spPr/>
      <dgm:t>
        <a:bodyPr/>
        <a:lstStyle/>
        <a:p>
          <a:endParaRPr lang="en-US" sz="1400"/>
        </a:p>
      </dgm:t>
    </dgm:pt>
    <dgm:pt modelId="{0AF8912A-7A3A-614E-AFA4-4B103D773905}" type="pres">
      <dgm:prSet presAssocID="{FCDC5C40-A361-427B-97EA-C1D0864CAED0}" presName="vert0" presStyleCnt="0">
        <dgm:presLayoutVars>
          <dgm:dir/>
          <dgm:animOne val="branch"/>
          <dgm:animLvl val="lvl"/>
        </dgm:presLayoutVars>
      </dgm:prSet>
      <dgm:spPr/>
    </dgm:pt>
    <dgm:pt modelId="{A1983976-28AE-444A-9C13-523610A637ED}" type="pres">
      <dgm:prSet presAssocID="{7BECA7CF-C675-4AE7-B22A-C454B8724CE8}" presName="thickLine" presStyleLbl="alignNode1" presStyleIdx="0" presStyleCnt="2"/>
      <dgm:spPr/>
    </dgm:pt>
    <dgm:pt modelId="{38BA9AED-E805-6446-9DE6-DB59553D6AAE}" type="pres">
      <dgm:prSet presAssocID="{7BECA7CF-C675-4AE7-B22A-C454B8724CE8}" presName="horz1" presStyleCnt="0"/>
      <dgm:spPr/>
    </dgm:pt>
    <dgm:pt modelId="{4B633558-2AE3-0D42-A9D2-CC3FB35F922A}" type="pres">
      <dgm:prSet presAssocID="{7BECA7CF-C675-4AE7-B22A-C454B8724CE8}" presName="tx1" presStyleLbl="revTx" presStyleIdx="0" presStyleCnt="2"/>
      <dgm:spPr/>
    </dgm:pt>
    <dgm:pt modelId="{99FA2C23-340D-5840-8B3D-E19859DED7B8}" type="pres">
      <dgm:prSet presAssocID="{7BECA7CF-C675-4AE7-B22A-C454B8724CE8}" presName="vert1" presStyleCnt="0"/>
      <dgm:spPr/>
    </dgm:pt>
    <dgm:pt modelId="{552AF80F-80E0-8140-A0B0-025DF80F3D70}" type="pres">
      <dgm:prSet presAssocID="{FEF317EA-81BB-452F-8C24-5B158984D767}" presName="thickLine" presStyleLbl="alignNode1" presStyleIdx="1" presStyleCnt="2"/>
      <dgm:spPr/>
    </dgm:pt>
    <dgm:pt modelId="{43E587F9-780A-B943-95D3-0BEEF9B9F178}" type="pres">
      <dgm:prSet presAssocID="{FEF317EA-81BB-452F-8C24-5B158984D767}" presName="horz1" presStyleCnt="0"/>
      <dgm:spPr/>
    </dgm:pt>
    <dgm:pt modelId="{04FA5EE9-16F9-3F4B-8A45-438B19438E2B}" type="pres">
      <dgm:prSet presAssocID="{FEF317EA-81BB-452F-8C24-5B158984D767}" presName="tx1" presStyleLbl="revTx" presStyleIdx="1" presStyleCnt="2"/>
      <dgm:spPr/>
    </dgm:pt>
    <dgm:pt modelId="{E93E9895-9A02-B448-A543-51848E247972}" type="pres">
      <dgm:prSet presAssocID="{FEF317EA-81BB-452F-8C24-5B158984D767}" presName="vert1" presStyleCnt="0"/>
      <dgm:spPr/>
    </dgm:pt>
  </dgm:ptLst>
  <dgm:cxnLst>
    <dgm:cxn modelId="{84025B34-4A27-4C48-9380-63B74EB6428A}" srcId="{FCDC5C40-A361-427B-97EA-C1D0864CAED0}" destId="{FEF317EA-81BB-452F-8C24-5B158984D767}" srcOrd="1" destOrd="0" parTransId="{AC6AB456-FAA6-4664-A66E-93F699A94499}" sibTransId="{D0076B78-EEAB-49BC-93E2-E4F60C94A122}"/>
    <dgm:cxn modelId="{B6CA0D41-7B56-8543-894F-A5240DFD67EC}" type="presOf" srcId="{FEF317EA-81BB-452F-8C24-5B158984D767}" destId="{04FA5EE9-16F9-3F4B-8A45-438B19438E2B}" srcOrd="0" destOrd="0" presId="urn:microsoft.com/office/officeart/2008/layout/LinedList"/>
    <dgm:cxn modelId="{A3BE2196-C918-5E41-8414-ADC606366ACF}" type="presOf" srcId="{FCDC5C40-A361-427B-97EA-C1D0864CAED0}" destId="{0AF8912A-7A3A-614E-AFA4-4B103D773905}" srcOrd="0" destOrd="0" presId="urn:microsoft.com/office/officeart/2008/layout/LinedList"/>
    <dgm:cxn modelId="{04857B9F-9755-544E-B2CB-D6C262F97B8E}" type="presOf" srcId="{7BECA7CF-C675-4AE7-B22A-C454B8724CE8}" destId="{4B633558-2AE3-0D42-A9D2-CC3FB35F922A}" srcOrd="0" destOrd="0" presId="urn:microsoft.com/office/officeart/2008/layout/LinedList"/>
    <dgm:cxn modelId="{CD6696B2-2F61-458E-8892-6CE4E52EEA47}" srcId="{FCDC5C40-A361-427B-97EA-C1D0864CAED0}" destId="{7BECA7CF-C675-4AE7-B22A-C454B8724CE8}" srcOrd="0" destOrd="0" parTransId="{D70621B6-0F46-4216-B2F6-6D62202DF622}" sibTransId="{4363F445-F999-41E2-92F6-3431EE1B0BA8}"/>
    <dgm:cxn modelId="{1653A32B-C778-814E-AF26-8FFA1ABE9709}" type="presParOf" srcId="{0AF8912A-7A3A-614E-AFA4-4B103D773905}" destId="{A1983976-28AE-444A-9C13-523610A637ED}" srcOrd="0" destOrd="0" presId="urn:microsoft.com/office/officeart/2008/layout/LinedList"/>
    <dgm:cxn modelId="{AC1532DA-7EDB-8B41-9C39-D4AAC0443D48}" type="presParOf" srcId="{0AF8912A-7A3A-614E-AFA4-4B103D773905}" destId="{38BA9AED-E805-6446-9DE6-DB59553D6AAE}" srcOrd="1" destOrd="0" presId="urn:microsoft.com/office/officeart/2008/layout/LinedList"/>
    <dgm:cxn modelId="{00859AAB-56E9-CD46-B27D-3F23EB84F7B8}" type="presParOf" srcId="{38BA9AED-E805-6446-9DE6-DB59553D6AAE}" destId="{4B633558-2AE3-0D42-A9D2-CC3FB35F922A}" srcOrd="0" destOrd="0" presId="urn:microsoft.com/office/officeart/2008/layout/LinedList"/>
    <dgm:cxn modelId="{D59670D8-B304-5D4A-A1E3-CAAFB1642B24}" type="presParOf" srcId="{38BA9AED-E805-6446-9DE6-DB59553D6AAE}" destId="{99FA2C23-340D-5840-8B3D-E19859DED7B8}" srcOrd="1" destOrd="0" presId="urn:microsoft.com/office/officeart/2008/layout/LinedList"/>
    <dgm:cxn modelId="{E624E9B3-9A71-414A-B86A-728C4C063CB1}" type="presParOf" srcId="{0AF8912A-7A3A-614E-AFA4-4B103D773905}" destId="{552AF80F-80E0-8140-A0B0-025DF80F3D70}" srcOrd="2" destOrd="0" presId="urn:microsoft.com/office/officeart/2008/layout/LinedList"/>
    <dgm:cxn modelId="{D3D47339-54B1-784B-B164-C4F780DF389B}" type="presParOf" srcId="{0AF8912A-7A3A-614E-AFA4-4B103D773905}" destId="{43E587F9-780A-B943-95D3-0BEEF9B9F178}" srcOrd="3" destOrd="0" presId="urn:microsoft.com/office/officeart/2008/layout/LinedList"/>
    <dgm:cxn modelId="{619BFE03-459F-D744-9887-8C476BEA8850}" type="presParOf" srcId="{43E587F9-780A-B943-95D3-0BEEF9B9F178}" destId="{04FA5EE9-16F9-3F4B-8A45-438B19438E2B}" srcOrd="0" destOrd="0" presId="urn:microsoft.com/office/officeart/2008/layout/LinedList"/>
    <dgm:cxn modelId="{7E8582CF-905C-C949-9670-D36AA6E08A70}" type="presParOf" srcId="{43E587F9-780A-B943-95D3-0BEEF9B9F178}" destId="{E93E9895-9A02-B448-A543-51848E2479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C4F994-5B23-46B9-9622-A46CE7ECAC4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1B5D97-AC54-45B9-8930-DF9791D28B1A}">
      <dgm:prSet/>
      <dgm:spPr/>
      <dgm:t>
        <a:bodyPr/>
        <a:lstStyle/>
        <a:p>
          <a:r>
            <a:rPr lang="en-US" dirty="0"/>
            <a:t>All quantization techniques are sensitive to outliers</a:t>
          </a:r>
        </a:p>
      </dgm:t>
    </dgm:pt>
    <dgm:pt modelId="{058C6317-A02F-4194-A541-0B56B0FDAFA1}" type="parTrans" cxnId="{109D42B1-3313-4D1F-AB28-DB51C6F1EB2F}">
      <dgm:prSet/>
      <dgm:spPr/>
      <dgm:t>
        <a:bodyPr/>
        <a:lstStyle/>
        <a:p>
          <a:endParaRPr lang="en-US"/>
        </a:p>
      </dgm:t>
    </dgm:pt>
    <dgm:pt modelId="{E20E8794-4C59-4DC4-93CB-0DF35AB47D09}" type="sibTrans" cxnId="{109D42B1-3313-4D1F-AB28-DB51C6F1EB2F}">
      <dgm:prSet/>
      <dgm:spPr/>
      <dgm:t>
        <a:bodyPr/>
        <a:lstStyle/>
        <a:p>
          <a:endParaRPr lang="en-US"/>
        </a:p>
      </dgm:t>
    </dgm:pt>
    <dgm:pt modelId="{DA8B602D-34B8-44B5-B0BD-96A875CC7206}">
      <dgm:prSet/>
      <dgm:spPr/>
      <dgm:t>
        <a:bodyPr/>
        <a:lstStyle/>
        <a:p>
          <a:r>
            <a:rPr lang="en-US"/>
            <a:t>But, as we will see, these outliers are not common in transformer parameters</a:t>
          </a:r>
        </a:p>
      </dgm:t>
    </dgm:pt>
    <dgm:pt modelId="{AD79AA94-6BC6-4092-8E6D-A2F293562FDF}" type="parTrans" cxnId="{D1E045F5-A962-4EF3-8FD7-094FF236A1AD}">
      <dgm:prSet/>
      <dgm:spPr/>
      <dgm:t>
        <a:bodyPr/>
        <a:lstStyle/>
        <a:p>
          <a:endParaRPr lang="en-US"/>
        </a:p>
      </dgm:t>
    </dgm:pt>
    <dgm:pt modelId="{604292D0-C83E-49B2-AED7-1C865E235CAD}" type="sibTrans" cxnId="{D1E045F5-A962-4EF3-8FD7-094FF236A1AD}">
      <dgm:prSet/>
      <dgm:spPr/>
      <dgm:t>
        <a:bodyPr/>
        <a:lstStyle/>
        <a:p>
          <a:endParaRPr lang="en-US"/>
        </a:p>
      </dgm:t>
    </dgm:pt>
    <dgm:pt modelId="{2960E6EF-51CC-4175-8C96-CB79FC1FB838}">
      <dgm:prSet/>
      <dgm:spPr/>
      <dgm:t>
        <a:bodyPr/>
        <a:lstStyle/>
        <a:p>
          <a:r>
            <a:rPr lang="en-US" b="1"/>
            <a:t>Quantize only rows/columns in the matrices that do not contain outliers; keep the others as f16</a:t>
          </a:r>
          <a:endParaRPr lang="en-US"/>
        </a:p>
      </dgm:t>
    </dgm:pt>
    <dgm:pt modelId="{F5DBBE52-478F-4804-97E3-C75DEB978014}" type="parTrans" cxnId="{3E44D54A-C4A6-42A2-BA7B-40A8625E4639}">
      <dgm:prSet/>
      <dgm:spPr/>
      <dgm:t>
        <a:bodyPr/>
        <a:lstStyle/>
        <a:p>
          <a:endParaRPr lang="en-US"/>
        </a:p>
      </dgm:t>
    </dgm:pt>
    <dgm:pt modelId="{23F5F255-BC87-45A8-8B2F-EEB27FEA714D}" type="sibTrans" cxnId="{3E44D54A-C4A6-42A2-BA7B-40A8625E4639}">
      <dgm:prSet/>
      <dgm:spPr/>
      <dgm:t>
        <a:bodyPr/>
        <a:lstStyle/>
        <a:p>
          <a:endParaRPr lang="en-US"/>
        </a:p>
      </dgm:t>
    </dgm:pt>
    <dgm:pt modelId="{8797BF92-FD9C-F64A-8075-FC9E2426D073}" type="pres">
      <dgm:prSet presAssocID="{12C4F994-5B23-46B9-9622-A46CE7ECAC4D}" presName="vert0" presStyleCnt="0">
        <dgm:presLayoutVars>
          <dgm:dir/>
          <dgm:animOne val="branch"/>
          <dgm:animLvl val="lvl"/>
        </dgm:presLayoutVars>
      </dgm:prSet>
      <dgm:spPr/>
    </dgm:pt>
    <dgm:pt modelId="{E3CE9BEF-E1B7-CF4D-90DE-3A89C555DF3F}" type="pres">
      <dgm:prSet presAssocID="{CE1B5D97-AC54-45B9-8930-DF9791D28B1A}" presName="thickLine" presStyleLbl="alignNode1" presStyleIdx="0" presStyleCnt="3"/>
      <dgm:spPr/>
    </dgm:pt>
    <dgm:pt modelId="{EE475AAE-AFDB-784F-9097-FA746C080009}" type="pres">
      <dgm:prSet presAssocID="{CE1B5D97-AC54-45B9-8930-DF9791D28B1A}" presName="horz1" presStyleCnt="0"/>
      <dgm:spPr/>
    </dgm:pt>
    <dgm:pt modelId="{7DD46555-C852-9743-96DF-7B7FEC32D222}" type="pres">
      <dgm:prSet presAssocID="{CE1B5D97-AC54-45B9-8930-DF9791D28B1A}" presName="tx1" presStyleLbl="revTx" presStyleIdx="0" presStyleCnt="3"/>
      <dgm:spPr/>
    </dgm:pt>
    <dgm:pt modelId="{C9ECBB86-4959-2C41-B6D7-BE39BECD19E4}" type="pres">
      <dgm:prSet presAssocID="{CE1B5D97-AC54-45B9-8930-DF9791D28B1A}" presName="vert1" presStyleCnt="0"/>
      <dgm:spPr/>
    </dgm:pt>
    <dgm:pt modelId="{2D993E1E-E092-6E42-B0E1-15BD55BC76FF}" type="pres">
      <dgm:prSet presAssocID="{DA8B602D-34B8-44B5-B0BD-96A875CC7206}" presName="thickLine" presStyleLbl="alignNode1" presStyleIdx="1" presStyleCnt="3"/>
      <dgm:spPr/>
    </dgm:pt>
    <dgm:pt modelId="{28BDEE73-9C4F-5041-B5E5-3418C7F01EE7}" type="pres">
      <dgm:prSet presAssocID="{DA8B602D-34B8-44B5-B0BD-96A875CC7206}" presName="horz1" presStyleCnt="0"/>
      <dgm:spPr/>
    </dgm:pt>
    <dgm:pt modelId="{81E75B25-77C3-4C46-B7EC-3DC45666A52E}" type="pres">
      <dgm:prSet presAssocID="{DA8B602D-34B8-44B5-B0BD-96A875CC7206}" presName="tx1" presStyleLbl="revTx" presStyleIdx="1" presStyleCnt="3"/>
      <dgm:spPr/>
    </dgm:pt>
    <dgm:pt modelId="{EBF0846F-82D9-BC4B-B333-AC5CF596DC5B}" type="pres">
      <dgm:prSet presAssocID="{DA8B602D-34B8-44B5-B0BD-96A875CC7206}" presName="vert1" presStyleCnt="0"/>
      <dgm:spPr/>
    </dgm:pt>
    <dgm:pt modelId="{0BEABE12-5185-C842-B603-DFD9B23637BC}" type="pres">
      <dgm:prSet presAssocID="{2960E6EF-51CC-4175-8C96-CB79FC1FB838}" presName="thickLine" presStyleLbl="alignNode1" presStyleIdx="2" presStyleCnt="3"/>
      <dgm:spPr/>
    </dgm:pt>
    <dgm:pt modelId="{0879CECF-5DB9-6043-95F5-B292440BE67B}" type="pres">
      <dgm:prSet presAssocID="{2960E6EF-51CC-4175-8C96-CB79FC1FB838}" presName="horz1" presStyleCnt="0"/>
      <dgm:spPr/>
    </dgm:pt>
    <dgm:pt modelId="{FC7CADD8-431A-BC4F-A95F-8533C1221E5E}" type="pres">
      <dgm:prSet presAssocID="{2960E6EF-51CC-4175-8C96-CB79FC1FB838}" presName="tx1" presStyleLbl="revTx" presStyleIdx="2" presStyleCnt="3"/>
      <dgm:spPr/>
    </dgm:pt>
    <dgm:pt modelId="{5AA04E74-CAAE-B84C-AD85-09D14DA93A76}" type="pres">
      <dgm:prSet presAssocID="{2960E6EF-51CC-4175-8C96-CB79FC1FB838}" presName="vert1" presStyleCnt="0"/>
      <dgm:spPr/>
    </dgm:pt>
  </dgm:ptLst>
  <dgm:cxnLst>
    <dgm:cxn modelId="{18CF1F2A-5F15-534E-8B2B-D2B6DBDB200A}" type="presOf" srcId="{2960E6EF-51CC-4175-8C96-CB79FC1FB838}" destId="{FC7CADD8-431A-BC4F-A95F-8533C1221E5E}" srcOrd="0" destOrd="0" presId="urn:microsoft.com/office/officeart/2008/layout/LinedList"/>
    <dgm:cxn modelId="{3E44D54A-C4A6-42A2-BA7B-40A8625E4639}" srcId="{12C4F994-5B23-46B9-9622-A46CE7ECAC4D}" destId="{2960E6EF-51CC-4175-8C96-CB79FC1FB838}" srcOrd="2" destOrd="0" parTransId="{F5DBBE52-478F-4804-97E3-C75DEB978014}" sibTransId="{23F5F255-BC87-45A8-8B2F-EEB27FEA714D}"/>
    <dgm:cxn modelId="{C266EF88-09DB-DE42-BA19-090A6C1496CC}" type="presOf" srcId="{DA8B602D-34B8-44B5-B0BD-96A875CC7206}" destId="{81E75B25-77C3-4C46-B7EC-3DC45666A52E}" srcOrd="0" destOrd="0" presId="urn:microsoft.com/office/officeart/2008/layout/LinedList"/>
    <dgm:cxn modelId="{D28AA4A3-44E2-2441-81AA-541118AC3C59}" type="presOf" srcId="{12C4F994-5B23-46B9-9622-A46CE7ECAC4D}" destId="{8797BF92-FD9C-F64A-8075-FC9E2426D073}" srcOrd="0" destOrd="0" presId="urn:microsoft.com/office/officeart/2008/layout/LinedList"/>
    <dgm:cxn modelId="{109D42B1-3313-4D1F-AB28-DB51C6F1EB2F}" srcId="{12C4F994-5B23-46B9-9622-A46CE7ECAC4D}" destId="{CE1B5D97-AC54-45B9-8930-DF9791D28B1A}" srcOrd="0" destOrd="0" parTransId="{058C6317-A02F-4194-A541-0B56B0FDAFA1}" sibTransId="{E20E8794-4C59-4DC4-93CB-0DF35AB47D09}"/>
    <dgm:cxn modelId="{600550C5-7633-F64C-9ADF-398B94A71D92}" type="presOf" srcId="{CE1B5D97-AC54-45B9-8930-DF9791D28B1A}" destId="{7DD46555-C852-9743-96DF-7B7FEC32D222}" srcOrd="0" destOrd="0" presId="urn:microsoft.com/office/officeart/2008/layout/LinedList"/>
    <dgm:cxn modelId="{D1E045F5-A962-4EF3-8FD7-094FF236A1AD}" srcId="{12C4F994-5B23-46B9-9622-A46CE7ECAC4D}" destId="{DA8B602D-34B8-44B5-B0BD-96A875CC7206}" srcOrd="1" destOrd="0" parTransId="{AD79AA94-6BC6-4092-8E6D-A2F293562FDF}" sibTransId="{604292D0-C83E-49B2-AED7-1C865E235CAD}"/>
    <dgm:cxn modelId="{22C9DFDB-00F6-7247-964B-D3ACCC733E51}" type="presParOf" srcId="{8797BF92-FD9C-F64A-8075-FC9E2426D073}" destId="{E3CE9BEF-E1B7-CF4D-90DE-3A89C555DF3F}" srcOrd="0" destOrd="0" presId="urn:microsoft.com/office/officeart/2008/layout/LinedList"/>
    <dgm:cxn modelId="{2571730C-AFAE-1A43-A57F-05CB4C16AE1F}" type="presParOf" srcId="{8797BF92-FD9C-F64A-8075-FC9E2426D073}" destId="{EE475AAE-AFDB-784F-9097-FA746C080009}" srcOrd="1" destOrd="0" presId="urn:microsoft.com/office/officeart/2008/layout/LinedList"/>
    <dgm:cxn modelId="{854EEF7C-127A-1849-AF92-3E518BE1BEC3}" type="presParOf" srcId="{EE475AAE-AFDB-784F-9097-FA746C080009}" destId="{7DD46555-C852-9743-96DF-7B7FEC32D222}" srcOrd="0" destOrd="0" presId="urn:microsoft.com/office/officeart/2008/layout/LinedList"/>
    <dgm:cxn modelId="{A7E9D8F1-4766-184B-87AE-0513C88FB1D5}" type="presParOf" srcId="{EE475AAE-AFDB-784F-9097-FA746C080009}" destId="{C9ECBB86-4959-2C41-B6D7-BE39BECD19E4}" srcOrd="1" destOrd="0" presId="urn:microsoft.com/office/officeart/2008/layout/LinedList"/>
    <dgm:cxn modelId="{C0619FEC-D21B-6648-8ABA-E846D7C513E0}" type="presParOf" srcId="{8797BF92-FD9C-F64A-8075-FC9E2426D073}" destId="{2D993E1E-E092-6E42-B0E1-15BD55BC76FF}" srcOrd="2" destOrd="0" presId="urn:microsoft.com/office/officeart/2008/layout/LinedList"/>
    <dgm:cxn modelId="{C1E97A73-B4AB-8943-9A5C-5433544008D5}" type="presParOf" srcId="{8797BF92-FD9C-F64A-8075-FC9E2426D073}" destId="{28BDEE73-9C4F-5041-B5E5-3418C7F01EE7}" srcOrd="3" destOrd="0" presId="urn:microsoft.com/office/officeart/2008/layout/LinedList"/>
    <dgm:cxn modelId="{F53B28FA-C033-B149-B890-51B1DB8C8DB4}" type="presParOf" srcId="{28BDEE73-9C4F-5041-B5E5-3418C7F01EE7}" destId="{81E75B25-77C3-4C46-B7EC-3DC45666A52E}" srcOrd="0" destOrd="0" presId="urn:microsoft.com/office/officeart/2008/layout/LinedList"/>
    <dgm:cxn modelId="{43540439-8CC0-E44C-AB0E-2A87C99AEB0B}" type="presParOf" srcId="{28BDEE73-9C4F-5041-B5E5-3418C7F01EE7}" destId="{EBF0846F-82D9-BC4B-B333-AC5CF596DC5B}" srcOrd="1" destOrd="0" presId="urn:microsoft.com/office/officeart/2008/layout/LinedList"/>
    <dgm:cxn modelId="{0DF3FC83-3BEB-6D49-8438-A4483B66FAE0}" type="presParOf" srcId="{8797BF92-FD9C-F64A-8075-FC9E2426D073}" destId="{0BEABE12-5185-C842-B603-DFD9B23637BC}" srcOrd="4" destOrd="0" presId="urn:microsoft.com/office/officeart/2008/layout/LinedList"/>
    <dgm:cxn modelId="{4BB655CB-A5CD-F946-8F39-25F4ECD925CE}" type="presParOf" srcId="{8797BF92-FD9C-F64A-8075-FC9E2426D073}" destId="{0879CECF-5DB9-6043-95F5-B292440BE67B}" srcOrd="5" destOrd="0" presId="urn:microsoft.com/office/officeart/2008/layout/LinedList"/>
    <dgm:cxn modelId="{96277A10-4A76-CA4F-A072-1529275664D6}" type="presParOf" srcId="{0879CECF-5DB9-6043-95F5-B292440BE67B}" destId="{FC7CADD8-431A-BC4F-A95F-8533C1221E5E}" srcOrd="0" destOrd="0" presId="urn:microsoft.com/office/officeart/2008/layout/LinedList"/>
    <dgm:cxn modelId="{56D0A2E5-369F-0F49-B095-4AE7E1A8A731}" type="presParOf" srcId="{0879CECF-5DB9-6043-95F5-B292440BE67B}" destId="{5AA04E74-CAAE-B84C-AD85-09D14DA93A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83976-28AE-444A-9C13-523610A637E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33558-2AE3-0D42-A9D2-CC3FB35F922A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It’s possible that it doesn’t use the whole [-127, 127] range, e.g., </a:t>
          </a:r>
          <a:r>
            <a:rPr lang="en-US" sz="4300" kern="1200" dirty="0" err="1"/>
            <a:t>ReLU</a:t>
          </a:r>
          <a:r>
            <a:rPr lang="en-US" sz="4300" kern="1200" dirty="0"/>
            <a:t> uses only [0, 127].</a:t>
          </a:r>
        </a:p>
      </dsp:txBody>
      <dsp:txXfrm>
        <a:off x="0" y="0"/>
        <a:ext cx="6900512" cy="2768070"/>
      </dsp:txXfrm>
    </dsp:sp>
    <dsp:sp modelId="{552AF80F-80E0-8140-A0B0-025DF80F3D7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A5EE9-16F9-3F4B-8A45-438B19438E2B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Sensitive to outliers. Why?</a:t>
          </a:r>
        </a:p>
      </dsp:txBody>
      <dsp:txXfrm>
        <a:off x="0" y="2768070"/>
        <a:ext cx="6900512" cy="2768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83976-28AE-444A-9C13-523610A637E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33558-2AE3-0D42-A9D2-CC3FB35F922A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More costly to compute</a:t>
          </a:r>
        </a:p>
      </dsp:txBody>
      <dsp:txXfrm>
        <a:off x="0" y="0"/>
        <a:ext cx="6900512" cy="2768070"/>
      </dsp:txXfrm>
    </dsp:sp>
    <dsp:sp modelId="{552AF80F-80E0-8140-A0B0-025DF80F3D70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A5EE9-16F9-3F4B-8A45-438B19438E2B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Sensitive to outliers</a:t>
          </a:r>
        </a:p>
      </dsp:txBody>
      <dsp:txXfrm>
        <a:off x="0" y="2768070"/>
        <a:ext cx="6900512" cy="2768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E9BEF-E1B7-CF4D-90DE-3A89C555DF3F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46555-C852-9743-96DF-7B7FEC32D222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All quantization techniques are sensitive to outliers</a:t>
          </a:r>
        </a:p>
      </dsp:txBody>
      <dsp:txXfrm>
        <a:off x="0" y="2124"/>
        <a:ext cx="10515600" cy="1449029"/>
      </dsp:txXfrm>
    </dsp:sp>
    <dsp:sp modelId="{2D993E1E-E092-6E42-B0E1-15BD55BC76FF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75B25-77C3-4C46-B7EC-3DC45666A52E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But, as we will see, these outliers are not common in transformer parameters</a:t>
          </a:r>
        </a:p>
      </dsp:txBody>
      <dsp:txXfrm>
        <a:off x="0" y="1451154"/>
        <a:ext cx="10515600" cy="1449029"/>
      </dsp:txXfrm>
    </dsp:sp>
    <dsp:sp modelId="{0BEABE12-5185-C842-B603-DFD9B23637BC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CADD8-431A-BC4F-A95F-8533C1221E5E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Quantize only rows/columns in the matrices that do not contain outliers; keep the others as f16</a:t>
          </a:r>
          <a:endParaRPr lang="en-US" sz="3900" kern="1200"/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CF58-0DB4-6A9C-7264-3AA88A3DB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E6083-CEE7-5BCB-651E-C6BF05DBD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42F12-5BE7-F61E-D157-718BC50A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1D3CD-69BE-6F53-ADEA-9E6234FF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9EEC9-99E0-4245-AD6F-575E81F6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6932-FC76-232C-8300-6D463B33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4AEC9-CE14-4D0C-CB42-5E93A452D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CE71A-755D-234C-E917-9CD4C52E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D8E27-E086-0648-3B0D-070919C5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94B90-6A9E-1016-B5E1-27A99434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0F83E4-7F40-7EC6-491B-E529DB763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CB615-5F58-58FF-0553-C4C11961D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CEA75-DBE9-4A8E-1FBB-21DBDE77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2E6C-1A16-5223-36C5-82913459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6F5C7-1B7F-040C-0212-14CC3CF5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8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1819-DB57-4A4F-DEFF-74624542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EA99-B767-FB0A-664D-276EAA7F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F3B19-7093-E90B-C92D-203BCF0F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C30E9-91EA-636F-7E66-A1C9753B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07960-38F0-7E26-CEB6-45EE6559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1B40-15F1-2532-9524-C0153574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6B63B-B87E-15C2-E19F-AA4CB18E4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06C2-F5C9-BBBA-AAD2-0E110CE5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371BC-BB26-12EB-B9B7-BE001479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F991C-E665-7E17-2F93-45AA8523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76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A190-1F1D-7389-ED96-07DBF7A0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0B78-671B-EA9E-8E79-A74E6C3F2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5AE8F-C4B9-1B75-4A04-F1C7B8458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656C7-6CD1-E494-D298-4850CEA4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5D3F9-8BF9-79B0-02AE-368EAEB6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F8931-F7D2-AF64-8B3A-1E7D246E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8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8CAA-F9AF-F841-0108-8766DE2C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FF842-D324-FBEF-CC04-924B26CE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5853-E714-1494-4E3A-159F34A9C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28659-E074-3B05-E4CF-DE5D05635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1314C-0B12-2206-2F04-A3C0A4672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23BEF-3951-37E7-B767-AAA57CBC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4C810-30F5-DF03-D7E9-BA75817D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AAF43-8983-36F7-43CE-EFCAAC13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3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79DD-4398-F6AD-F1BD-CC499FE7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A8E71-DA48-8883-D43E-EBB2B799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DB7B2-7F2F-E241-E1BE-D81C944E9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61DD0-4984-9130-E9F9-D04E32CA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4284C-FBA9-F688-4D6A-82B52B26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DAB57-8FD4-A1BA-9105-700F61EE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4F2F-C009-8E81-E6F8-62D13095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4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14BC-0B2B-0211-B8DE-F18E25BE9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3D75-F15F-80D0-AE15-29275A41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482A3-67CB-C9FA-865C-F08301967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495FC-04A0-728E-F1DF-29CA6E27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6E532-4AC5-7188-E501-91F0A16A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60B39-F2A4-175E-2CF8-1446E082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7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A109-8B75-668E-4653-688FB881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BDEB9-C5E1-1C98-0FDB-E597FAACA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CCD79-438E-4815-792B-EAF80D902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E3A6A-4988-AC81-17C2-B678414A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7812F-F6F1-974F-A277-75F87791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FDE64-A9F4-46DB-A04B-193E6E20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02E81-49F0-4A8D-793A-37313F96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82FF2-0AE3-8CC7-404F-4E9C03E15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605C-1CBB-80F1-0BBE-29E374EF7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BD89F-747A-B94A-8254-323564CC3FD7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9A34E-31E2-491B-94FC-D11ED9FB3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4FAAD-F965-DC0B-CE20-5E0FE6A08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F1C25-66AE-584D-A222-CDDF77487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5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labs.github.io/distiller/algo_quantizatio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4ED87D7-C39B-0185-6200-CF33A05A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7748"/>
            <a:ext cx="7772400" cy="37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44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F0391-1EE5-5182-3F00-4EE0F6E55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Zeropoint Quantization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314F710-0E78-1E31-1E53-0A5E8C85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764106"/>
            <a:ext cx="5455917" cy="13230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22662D-005B-579A-F034-B75983E0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866405"/>
            <a:ext cx="5455917" cy="11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4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AE93A-56AC-2E55-9704-AFFB2332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Zeropoint</a:t>
            </a:r>
            <a:r>
              <a:rPr lang="en-US" sz="3600" dirty="0">
                <a:solidFill>
                  <a:srgbClr val="FFFFFF"/>
                </a:solidFill>
              </a:rPr>
              <a:t> Quantization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A33E606-7EFD-A0B6-C39A-499038BF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54" y="1043608"/>
            <a:ext cx="6361044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3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532C-80AD-CC4D-FF0A-EF59480C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 dirty="0" err="1"/>
              <a:t>Zeropoint</a:t>
            </a:r>
            <a:r>
              <a:rPr lang="en-US" sz="4600" dirty="0"/>
              <a:t> Quantization Problems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41CA16-4CD1-077A-7E06-BC57EBC26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83727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6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4B598C-E228-A6E2-457A-BEF32331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Int8 Matrix Multiplication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7D18AAD-8B1C-9BF8-DB1E-540FBA28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19791"/>
            <a:ext cx="11496821" cy="2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8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03244-E7FE-6D06-F479-9D729F56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BEB5-6B6A-A1F5-9590-C07E42C8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more info see: </a:t>
            </a:r>
            <a:r>
              <a:rPr lang="en-US" dirty="0">
                <a:hlinkClick r:id="rId2"/>
              </a:rPr>
              <a:t>https://intellabs.github.io/distiller/algo_quantization.html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395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EE85EC-3124-C9F9-2C2E-27AB7D53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1054F-436A-3263-42AB-89B1B2099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18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C2415-2CAC-B78A-816E-0E6DB882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Observations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B6A7F997-BF0A-BBFB-1F1A-D39124CCB7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256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6CC90-BACF-F049-DA81-CC824FA6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B2A1DC-31DD-A7CC-DB64-925F748C8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57528"/>
            <a:ext cx="11496821" cy="13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6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8DA99-DFC4-C758-3CB9-2AAA297F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an Outlier?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E996B28-F817-6957-E5D7-5F67FCA4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22150"/>
            <a:ext cx="11496821" cy="25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49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55295-B83C-AAB0-4A82-46A0266F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an Outlier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73D57E1-2DDB-B9DC-F855-BE362E1D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543755"/>
            <a:ext cx="11496821" cy="37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F6CF6E-F735-9C2A-4502-F978B178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2490"/>
            <a:ext cx="7047923" cy="49687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4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568C4-CE79-838E-38F9-7219C70B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9457A3E-6D1A-8DEA-E767-59065B94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52" y="2427541"/>
            <a:ext cx="1012059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0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C698C6-4154-00E9-DB7D-F2A0F98A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EE34C-BFFB-376B-91DD-8A0C3548F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3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59A10D-1867-0D87-BB93-F2B386E8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6BAFE8-2457-CDD1-8B53-AAECF340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6" y="2427541"/>
            <a:ext cx="1073190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59A10D-1867-0D87-BB93-F2B386E8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6BAFE8-2457-CDD1-8B53-AAECF340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6" y="2427541"/>
            <a:ext cx="10731909" cy="39976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4D2A97-E6B9-1E3E-05EA-1AB3E368F1CC}"/>
              </a:ext>
            </a:extLst>
          </p:cNvPr>
          <p:cNvSpPr/>
          <p:nvPr/>
        </p:nvSpPr>
        <p:spPr>
          <a:xfrm>
            <a:off x="689244" y="3389244"/>
            <a:ext cx="10731909" cy="183211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59A10D-1867-0D87-BB93-F2B386E8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Main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D6BAFE8-2457-CDD1-8B53-AAECF340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6" y="2427541"/>
            <a:ext cx="10731909" cy="39976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4D2A97-E6B9-1E3E-05EA-1AB3E368F1CC}"/>
              </a:ext>
            </a:extLst>
          </p:cNvPr>
          <p:cNvSpPr/>
          <p:nvPr/>
        </p:nvSpPr>
        <p:spPr>
          <a:xfrm>
            <a:off x="689244" y="5274367"/>
            <a:ext cx="10731909" cy="108667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752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94A97D-12FC-8CE0-B33B-4494C865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Emergent Large Magnitude Features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F9112DD-958B-794B-4274-5D60AB7F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49130"/>
            <a:ext cx="11496821" cy="19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0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4C73E-3BE8-4434-B6C0-5F98D782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Pct of layers and dimensions affected by outlier features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52D9020-13D9-A6F0-D8F0-D653AF81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207156"/>
            <a:ext cx="6780700" cy="44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8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E8BED-D647-80C8-FF33-B55C47B5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Impact of magnitude and count on performance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8E9CD81-82CE-5AFF-E664-0194DEFF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69909"/>
            <a:ext cx="6780700" cy="39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1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321A7-EEB4-3ECA-0253-14E35AB7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Outliers Are Systematic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003266EA-5527-DB49-D3F7-B6E2000F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45547"/>
            <a:ext cx="11496821" cy="31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15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AE8EC-17B9-263C-3DC6-13F8C471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Removing Outliers Impacts Performance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1AB7052-03EE-D942-CD93-763E024C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319791"/>
            <a:ext cx="11496821" cy="22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4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DF722-B009-80C2-E61C-D8480F9E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Motivation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A5C8-BBA6-5B94-4E6D-AF89CF33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Matrix multiplication operations</a:t>
            </a:r>
          </a:p>
          <a:p>
            <a:pPr lvl="1"/>
            <a:r>
              <a:rPr lang="en-US" sz="2200"/>
              <a:t>Are responsible for 95% of consumed parameters and </a:t>
            </a:r>
          </a:p>
          <a:p>
            <a:pPr lvl="1"/>
            <a:r>
              <a:rPr lang="en-US" sz="2200"/>
              <a:t>65-85% of all computation </a:t>
            </a:r>
          </a:p>
          <a:p>
            <a:pPr lvl="1"/>
            <a:endParaRPr lang="en-US" sz="2200"/>
          </a:p>
          <a:p>
            <a:r>
              <a:rPr lang="en-US" sz="2200"/>
              <a:t>Quantization is poorly understood</a:t>
            </a:r>
          </a:p>
          <a:p>
            <a:pPr lvl="1"/>
            <a:r>
              <a:rPr lang="en-US" sz="2200"/>
              <a:t>Behavior of quantized models changes considerably between small and large transformers</a:t>
            </a:r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49412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51674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A38DB-7FA3-147B-A1D3-54CDA727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76" y="452842"/>
            <a:ext cx="697687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Interpretation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62374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90F343C-03DD-958B-7634-9A5225DD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56" y="2086780"/>
            <a:ext cx="9587488" cy="448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9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13968-7A6B-3BE6-B719-B5339B8C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Impact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A42499D-9021-F2DB-4F9D-C840E318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554271"/>
            <a:ext cx="11496821" cy="39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9DBCC4-5F43-8B40-A45F-1A88D89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5B23B-C606-2411-B1B9-B6D0EFE6F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38729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kern="1200">
              <a:solidFill>
                <a:srgbClr val="FFC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85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622E2A-9618-0858-6FD6-2B097A2F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Motivation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109D57-0968-0B5D-A869-17F38EED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664701"/>
            <a:ext cx="6780700" cy="5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3999A-94EC-A4D3-3B32-94133A0F2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Hint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B322-1C4F-5E8B-6976-7E5282C6E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Large features with magnitudes up to 20x larger than in other dimensions first appear in about 25% of all transformer layers and then gradually spread to other layers as we scale transformers to 6B parameters. </a:t>
            </a:r>
          </a:p>
          <a:p>
            <a:r>
              <a:rPr lang="en-US" sz="2200"/>
              <a:t>These outliers are highly systematic: at the 6.7B scale, 150,000 outliers occur per sequence, but they are concentrated in only 6 feature dimensions across the entire transformer. </a:t>
            </a:r>
            <a:br>
              <a:rPr lang="en-US" sz="2200"/>
            </a:b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76329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057D4-A0D0-FEF4-C31B-640F7930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Quantization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47AFB-34A4-2BB3-D43A-3F0452207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(Quantization = converting floating point values to 8-bit integers)</a:t>
            </a:r>
          </a:p>
        </p:txBody>
      </p:sp>
    </p:spTree>
    <p:extLst>
      <p:ext uri="{BB962C8B-B14F-4D97-AF65-F5344CB8AC3E}">
        <p14:creationId xmlns:p14="http://schemas.microsoft.com/office/powerpoint/2010/main" val="380280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29F157-C5A7-CD5B-A03E-9E0DBFAE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Absmax Quantization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8A19047-32F3-1BB2-3770-6FB1A972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36716"/>
            <a:ext cx="10905066" cy="19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AE93A-56AC-2E55-9704-AFFB2332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Absmax</a:t>
            </a:r>
            <a:r>
              <a:rPr lang="en-US" sz="3600" dirty="0">
                <a:solidFill>
                  <a:srgbClr val="FFFFFF"/>
                </a:solidFill>
              </a:rPr>
              <a:t> Quantization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48299FE-A6D1-6913-E4A7-7FC53490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4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B532C-80AD-CC4D-FF0A-EF59480C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Absmax Quantization Problems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41CA16-4CD1-077A-7E06-BC57EBC26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28980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0732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291</Words>
  <Application>Microsoft Macintosh PowerPoint</Application>
  <PresentationFormat>Widescreen</PresentationFormat>
  <Paragraphs>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Motivation</vt:lpstr>
      <vt:lpstr>Motivation</vt:lpstr>
      <vt:lpstr>Hint</vt:lpstr>
      <vt:lpstr>Background on Quantization</vt:lpstr>
      <vt:lpstr>Absmax Quantization</vt:lpstr>
      <vt:lpstr>Absmax Quantization</vt:lpstr>
      <vt:lpstr>Absmax Quantization Problems</vt:lpstr>
      <vt:lpstr>Zeropoint Quantization</vt:lpstr>
      <vt:lpstr>Zeropoint Quantization</vt:lpstr>
      <vt:lpstr>Zeropoint Quantization Problems</vt:lpstr>
      <vt:lpstr>Int8 Matrix Multiplication</vt:lpstr>
      <vt:lpstr>Quantization Background</vt:lpstr>
      <vt:lpstr>Approach</vt:lpstr>
      <vt:lpstr>Key Observations</vt:lpstr>
      <vt:lpstr>Math</vt:lpstr>
      <vt:lpstr>What Is an Outlier?</vt:lpstr>
      <vt:lpstr>What Is an Outlier</vt:lpstr>
      <vt:lpstr>Approach</vt:lpstr>
      <vt:lpstr>Experiments</vt:lpstr>
      <vt:lpstr>Main Results</vt:lpstr>
      <vt:lpstr>Main Results</vt:lpstr>
      <vt:lpstr>Main Results</vt:lpstr>
      <vt:lpstr>Emergent Large Magnitude Features</vt:lpstr>
      <vt:lpstr>Pct of layers and dimensions affected by outlier features</vt:lpstr>
      <vt:lpstr>Impact of magnitude and count on performance</vt:lpstr>
      <vt:lpstr>Outliers Are Systematic</vt:lpstr>
      <vt:lpstr>Removing Outliers Impacts Performance</vt:lpstr>
      <vt:lpstr>Interpretation</vt:lpstr>
      <vt:lpstr>Impact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Surdeanu, Mihai - (msurdeanu)</dc:creator>
  <cp:lastModifiedBy>Surdeanu, Mihai - (msurdeanu)</cp:lastModifiedBy>
  <cp:revision>20</cp:revision>
  <dcterms:created xsi:type="dcterms:W3CDTF">2022-09-09T15:20:13Z</dcterms:created>
  <dcterms:modified xsi:type="dcterms:W3CDTF">2022-09-09T21:38:10Z</dcterms:modified>
</cp:coreProperties>
</file>